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334" r:id="rId20"/>
    <p:sldId id="336"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126" y="1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47707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4094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3%20-%20CAP%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4%20-%20CAP%20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5%20CAP%20folium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6%20-%20CAP%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kong001/Primary-Repositoty/blob/0414aae230136841e6e36ae111da8d4a3a6df2f0/Temp/For-Capstone-Project/27%20-%20CAP%20SpaceX_ML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pkong001/Primary-Repositoty/blob/2a117e8af1f925d7f9ec9dfc518785ba1e33cb99/Temp/For-Capstone-Project/20%20-%20CAP%20data-collection-api.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1%20-%20CAP%20data%20collect%20with%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2%20-%20CAP%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&lt;Pongpisut Kongdan&gt;</a:t>
            </a:r>
          </a:p>
          <a:p>
            <a:r>
              <a:rPr lang="en-US" dirty="0">
                <a:solidFill>
                  <a:schemeClr val="bg2"/>
                </a:solidFill>
                <a:latin typeface="Abadi" panose="020B0604020104020204" pitchFamily="34" charset="0"/>
                <a:ea typeface="SF Pro" pitchFamily="2" charset="0"/>
                <a:cs typeface="SF Pro" pitchFamily="2" charset="0"/>
              </a:rPr>
              <a:t>&lt;02-December-2022&gt;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Scatter plots were used to show how two variables related to one another. There were comparisons between various feature sets, including Flight Number vs. Launch Site, Payload vs. Launch Site, Flight Number vs. Orbit Type, and Payload vs. Orbit Type.</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By using bar charts, it is simple to quickly compare numbers between several groupings. A discrete value is represented by the y-axis, while a category is represented by the x-axis. To compare the Success Rate for various Orbit Types, bar charts were employed.</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line chart was employed. For displaying data trends across time, line charts are helpful. To display the success rate over a certain number of years. </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961CC775-63F7-C113-EA5F-90FF5C535502}"/>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EDA with Viz</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following is a list of some of the SQL queries that were run on the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dataset:naming</a:t>
            </a:r>
            <a:r>
              <a:rPr lang="en-US" sz="2000" dirty="0">
                <a:solidFill>
                  <a:schemeClr val="accent3">
                    <a:lumMod val="25000"/>
                  </a:schemeClr>
                </a:solidFill>
                <a:latin typeface="Times New Roman" panose="02020603050405020304" pitchFamily="18" charset="0"/>
                <a:cs typeface="Times New Roman" panose="02020603050405020304" pitchFamily="18" charset="0"/>
              </a:rPr>
              <a:t> the distinct launch sites in the space mission and displaying their names displaying 5 entries for launch sites where the first letter is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CCA"showing</a:t>
            </a:r>
            <a:r>
              <a:rPr lang="en-US" sz="2000" dirty="0">
                <a:solidFill>
                  <a:schemeClr val="accent3">
                    <a:lumMod val="25000"/>
                  </a:schemeClr>
                </a:solidFill>
                <a:latin typeface="Times New Roman" panose="02020603050405020304" pitchFamily="18" charset="0"/>
                <a:cs typeface="Times New Roman" panose="02020603050405020304" pitchFamily="18" charset="0"/>
              </a:rPr>
              <a:t> the total payload weight carried by NASA-launched rockets (CRS) showing the average payload weight carried by booster F9 v1.1</a:t>
            </a:r>
          </a:p>
          <a:p>
            <a:pPr>
              <a:lnSpc>
                <a:spcPct val="100000"/>
              </a:lnSpc>
              <a:spcBef>
                <a:spcPts val="1400"/>
              </a:spcBef>
            </a:pPr>
            <a:r>
              <a:rPr lang="en-US" sz="2000" dirty="0">
                <a:latin typeface="Times New Roman" panose="02020603050405020304" pitchFamily="18" charset="0"/>
                <a:cs typeface="Times New Roman" panose="02020603050405020304" pitchFamily="18" charset="0"/>
              </a:rPr>
              <a:t>The names of the </a:t>
            </a:r>
            <a:r>
              <a:rPr lang="en-US" sz="2000" dirty="0">
                <a:solidFill>
                  <a:schemeClr val="accent3">
                    <a:lumMod val="25000"/>
                  </a:schemeClr>
                </a:solidFill>
                <a:latin typeface="Times New Roman" panose="02020603050405020304" pitchFamily="18" charset="0"/>
                <a:cs typeface="Times New Roman" panose="02020603050405020304" pitchFamily="18" charset="0"/>
              </a:rPr>
              <a:t>boosters with successful landing outcomes in drone ships and payload masses greater than 4000 but less than 6000, the total number of successful and unsuccessful mission outcomes, the names of the booster versions that carried the maximum payload mass, the failed landing outcomes in drone ships, their booster versions, and the launch site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na</a:t>
            </a:r>
            <a:r>
              <a:rPr lang="en-US" sz="2000" dirty="0">
                <a:solidFill>
                  <a:schemeClr val="accent3">
                    <a:lumMod val="25000"/>
                  </a:schemeClr>
                </a:solidFill>
                <a:latin typeface="Times New Roman" panose="02020603050405020304" pitchFamily="18" charset="0"/>
                <a:cs typeface="Times New Roman" panose="02020603050405020304" pitchFamily="18" charset="0"/>
              </a:rPr>
              <a:t> decreasing order of the number </a:t>
            </a:r>
            <a:r>
              <a:rPr lang="en-US" sz="2000" dirty="0">
                <a:latin typeface="Times New Roman" panose="02020603050405020304" pitchFamily="18" charset="0"/>
                <a:cs typeface="Times New Roman" panose="02020603050405020304" pitchFamily="18" charset="0"/>
              </a:rPr>
              <a:t>of landing outcomes between 2010-06-04 and 2017-03-20.</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B19ED1D-FE05-D3D2-8E5C-D0710059D196}"/>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EDA with SQL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Folium map was updated with new objects. All launch sites and successful/failed launches for each site were shown on a map using marker objects. The distances between a launch location and its close by features, such as the coastline, railroads, highways, and cities, were calculated using line objects.</a:t>
            </a: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BF177941-A17C-1DDE-F504-F4C45C3DE1A7}"/>
              </a:ext>
            </a:extLst>
          </p:cNvPr>
          <p:cNvSpPr txBox="1"/>
          <p:nvPr/>
        </p:nvSpPr>
        <p:spPr>
          <a:xfrm>
            <a:off x="993422" y="5425408"/>
            <a:ext cx="9956800" cy="1200329"/>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Map with Folium</a:t>
            </a:r>
            <a:endParaRPr lang="en-US" sz="1800" kern="1200" dirty="0">
              <a:solidFill>
                <a:srgbClr val="000000"/>
              </a:solidFill>
              <a:effectLst/>
              <a:latin typeface="Times New Roman" panose="02020603050405020304" pitchFamily="18" charset="0"/>
              <a:ea typeface="+mn-ea"/>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 If you can not see the folium map, please download the file and run it on your local machine. This problem is probably due to the execution of </a:t>
            </a:r>
            <a:r>
              <a:rPr lang="en-US" sz="1800" kern="1200" dirty="0" err="1">
                <a:solidFill>
                  <a:srgbClr val="FF0000"/>
                </a:solidFill>
                <a:effectLst/>
                <a:latin typeface="Times New Roman" panose="02020603050405020304" pitchFamily="18" charset="0"/>
                <a:ea typeface="+mn-ea"/>
                <a:cs typeface="Times New Roman" panose="02020603050405020304" pitchFamily="18" charset="0"/>
              </a:rPr>
              <a:t>Javascript</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 is </a:t>
            </a:r>
            <a:r>
              <a:rPr lang="en-US" dirty="0">
                <a:solidFill>
                  <a:srgbClr val="FF0000"/>
                </a:solidFill>
                <a:latin typeface="Times New Roman" panose="02020603050405020304" pitchFamily="18" charset="0"/>
                <a:cs typeface="Times New Roman" panose="02020603050405020304" pitchFamily="18" charset="0"/>
              </a:rPr>
              <a:t>being bloc</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ked for some reason, try changing browsers might solve the problem.</a:t>
            </a:r>
            <a:endParaRPr lang="en-US" sz="1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latin typeface="Times New Roman" panose="02020603050405020304" pitchFamily="18" charset="0"/>
                <a:cs typeface="Times New Roman" panose="02020603050405020304" pitchFamily="18" charset="0"/>
              </a:rPr>
              <a:t>A pie chart displaying each site's successful launch. This graph is helpful since it allows you to display the success rate of launches on specific sites or visualize the distribution of landing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 scatter diagram illustrating the relationship between landing success and the mass of various boosters. The site(s) and payload mass are the dashboard's two inputs. This chart is helpful since it allows you to see how different factors influence the results of the landing.</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BEB4D67-D7C8-140B-EE2C-8582ABD610C1}"/>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Dash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a NumPy array from the column ‘Class’ as ‘Y’</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Standardizing the features ‘X’</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Split data into training and test set</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Logistic regression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SVM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Decision Trees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K-Nearest Neighbours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Compare All models based on their accuracy scores and confusion matrix</a:t>
            </a:r>
          </a:p>
          <a:p>
            <a:pPr marL="457200" indent="-457200">
              <a:lnSpc>
                <a:spcPct val="100000"/>
              </a:lnSpc>
              <a:spcBef>
                <a:spcPts val="1400"/>
              </a:spcBef>
              <a:buAutoNum type="arabicPeriod"/>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E0F61B9B-CFD8-04C0-3093-53EE4071BF05}"/>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cs typeface="Times New Roman" panose="02020603050405020304" pitchFamily="18" charset="0"/>
                <a:hlinkClick r:id="rId3"/>
              </a:rPr>
              <a:t>Predi</a:t>
            </a:r>
            <a:r>
              <a:rPr lang="en-US" dirty="0">
                <a:solidFill>
                  <a:srgbClr val="000000"/>
                </a:solidFill>
                <a:latin typeface="Times New Roman" panose="02020603050405020304" pitchFamily="18" charset="0"/>
                <a:cs typeface="Times New Roman" panose="02020603050405020304" pitchFamily="18" charset="0"/>
                <a:hlinkClick r:id="rId3"/>
              </a:rPr>
              <a:t>ctive Analysis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Exploratory Analysis</a:t>
            </a:r>
            <a:endParaRPr lang="en-US" dirty="0">
              <a:solidFill>
                <a:srgbClr val="0B49CB"/>
              </a:solidFill>
            </a:endParaRPr>
          </a:p>
        </p:txBody>
      </p:sp>
      <p:pic>
        <p:nvPicPr>
          <p:cNvPr id="9" name="Picture 8">
            <a:extLst>
              <a:ext uri="{FF2B5EF4-FFF2-40B4-BE49-F238E27FC236}">
                <a16:creationId xmlns:a16="http://schemas.microsoft.com/office/drawing/2014/main" id="{CFCFC841-7B39-577B-8B43-2EB211F8363F}"/>
              </a:ext>
            </a:extLst>
          </p:cNvPr>
          <p:cNvPicPr>
            <a:picLocks noChangeAspect="1"/>
          </p:cNvPicPr>
          <p:nvPr/>
        </p:nvPicPr>
        <p:blipFill>
          <a:blip r:embed="rId4"/>
          <a:stretch>
            <a:fillRect/>
          </a:stretch>
        </p:blipFill>
        <p:spPr>
          <a:xfrm>
            <a:off x="5852245" y="1809634"/>
            <a:ext cx="5433366" cy="3738555"/>
          </a:xfrm>
          <a:prstGeom prst="rect">
            <a:avLst/>
          </a:prstGeom>
        </p:spPr>
      </p:pic>
      <p:sp>
        <p:nvSpPr>
          <p:cNvPr id="11" name="TextBox 10">
            <a:extLst>
              <a:ext uri="{FF2B5EF4-FFF2-40B4-BE49-F238E27FC236}">
                <a16:creationId xmlns:a16="http://schemas.microsoft.com/office/drawing/2014/main" id="{767314D9-7C73-AB82-8EE4-E8C35F5E2ECE}"/>
              </a:ext>
            </a:extLst>
          </p:cNvPr>
          <p:cNvSpPr txBox="1"/>
          <p:nvPr/>
        </p:nvSpPr>
        <p:spPr>
          <a:xfrm>
            <a:off x="770011" y="2705725"/>
            <a:ext cx="5082234" cy="1446550"/>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According to the findings of the exploratory data analysis, the success percentage of the Falcon 9 landings was 66.66%, and it increased over the years.</a:t>
            </a: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Predictive Analysis</a:t>
            </a:r>
            <a:endParaRPr lang="en-US" dirty="0">
              <a:solidFill>
                <a:srgbClr val="0B49CB"/>
              </a:solidFill>
            </a:endParaRPr>
          </a:p>
        </p:txBody>
      </p:sp>
      <p:pic>
        <p:nvPicPr>
          <p:cNvPr id="3" name="Picture 2">
            <a:extLst>
              <a:ext uri="{FF2B5EF4-FFF2-40B4-BE49-F238E27FC236}">
                <a16:creationId xmlns:a16="http://schemas.microsoft.com/office/drawing/2014/main" id="{B63F9042-60B2-8147-3DEB-4C923A515DAC}"/>
              </a:ext>
            </a:extLst>
          </p:cNvPr>
          <p:cNvPicPr>
            <a:picLocks noChangeAspect="1"/>
          </p:cNvPicPr>
          <p:nvPr/>
        </p:nvPicPr>
        <p:blipFill>
          <a:blip r:embed="rId3"/>
          <a:stretch>
            <a:fillRect/>
          </a:stretch>
        </p:blipFill>
        <p:spPr>
          <a:xfrm>
            <a:off x="6801724" y="2026978"/>
            <a:ext cx="3527609" cy="2826214"/>
          </a:xfrm>
          <a:prstGeom prst="rect">
            <a:avLst/>
          </a:prstGeom>
        </p:spPr>
      </p:pic>
      <p:sp>
        <p:nvSpPr>
          <p:cNvPr id="5" name="TextBox 4">
            <a:extLst>
              <a:ext uri="{FF2B5EF4-FFF2-40B4-BE49-F238E27FC236}">
                <a16:creationId xmlns:a16="http://schemas.microsoft.com/office/drawing/2014/main" id="{F9605ABD-C808-E9CD-7E7C-75D8C9943B31}"/>
              </a:ext>
            </a:extLst>
          </p:cNvPr>
          <p:cNvSpPr txBox="1"/>
          <p:nvPr/>
        </p:nvSpPr>
        <p:spPr>
          <a:xfrm>
            <a:off x="925689" y="2705725"/>
            <a:ext cx="5441244" cy="1446550"/>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According to the results of the predictive analysis, the Decision Tree algorithm was the best classification technique, which had a 94% accuracy rate, </a:t>
            </a:r>
          </a:p>
        </p:txBody>
      </p:sp>
      <p:cxnSp>
        <p:nvCxnSpPr>
          <p:cNvPr id="9" name="Straight Connector 8">
            <a:extLst>
              <a:ext uri="{FF2B5EF4-FFF2-40B4-BE49-F238E27FC236}">
                <a16:creationId xmlns:a16="http://schemas.microsoft.com/office/drawing/2014/main" id="{E1C961B8-9944-E38B-573C-304DF833D925}"/>
              </a:ext>
            </a:extLst>
          </p:cNvPr>
          <p:cNvCxnSpPr/>
          <p:nvPr/>
        </p:nvCxnSpPr>
        <p:spPr>
          <a:xfrm>
            <a:off x="925689" y="1320800"/>
            <a:ext cx="101261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23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D92F5-09F8-D3F9-0E9A-3961245F52A0}"/>
              </a:ext>
            </a:extLst>
          </p:cNvPr>
          <p:cNvPicPr>
            <a:picLocks noChangeAspect="1"/>
          </p:cNvPicPr>
          <p:nvPr/>
        </p:nvPicPr>
        <p:blipFill>
          <a:blip r:embed="rId3"/>
          <a:stretch>
            <a:fillRect/>
          </a:stretch>
        </p:blipFill>
        <p:spPr>
          <a:xfrm>
            <a:off x="0" y="1087699"/>
            <a:ext cx="12192000" cy="5460864"/>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SpaceX Launch Records Dashboard</a:t>
            </a:r>
            <a:endParaRPr lang="en-US" dirty="0">
              <a:solidFill>
                <a:srgbClr val="0B49CB"/>
              </a:solidFill>
            </a:endParaRPr>
          </a:p>
        </p:txBody>
      </p:sp>
      <p:cxnSp>
        <p:nvCxnSpPr>
          <p:cNvPr id="9" name="Straight Connector 8">
            <a:extLst>
              <a:ext uri="{FF2B5EF4-FFF2-40B4-BE49-F238E27FC236}">
                <a16:creationId xmlns:a16="http://schemas.microsoft.com/office/drawing/2014/main" id="{E1C961B8-9944-E38B-573C-304DF833D925}"/>
              </a:ext>
            </a:extLst>
          </p:cNvPr>
          <p:cNvCxnSpPr/>
          <p:nvPr/>
        </p:nvCxnSpPr>
        <p:spPr>
          <a:xfrm>
            <a:off x="925689" y="1320800"/>
            <a:ext cx="101261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2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TextBox 7">
            <a:extLst>
              <a:ext uri="{FF2B5EF4-FFF2-40B4-BE49-F238E27FC236}">
                <a16:creationId xmlns:a16="http://schemas.microsoft.com/office/drawing/2014/main" id="{8BC7A721-B8E0-0844-1F40-7D0A3F1DEDCB}"/>
              </a:ext>
            </a:extLst>
          </p:cNvPr>
          <p:cNvSpPr txBox="1"/>
          <p:nvPr/>
        </p:nvSpPr>
        <p:spPr>
          <a:xfrm>
            <a:off x="7224888" y="1944644"/>
            <a:ext cx="3849511" cy="34163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successful launches are shown by </a:t>
            </a:r>
            <a:r>
              <a:rPr lang="en-US" b="1" dirty="0">
                <a:solidFill>
                  <a:srgbClr val="0B49CB"/>
                </a:solidFill>
                <a:latin typeface="Times New Roman" panose="02020603050405020304" pitchFamily="18" charset="0"/>
                <a:cs typeface="Times New Roman" panose="02020603050405020304" pitchFamily="18" charset="0"/>
              </a:rPr>
              <a:t>blue</a:t>
            </a:r>
            <a:r>
              <a:rPr lang="en-US" dirty="0">
                <a:latin typeface="Times New Roman" panose="02020603050405020304" pitchFamily="18" charset="0"/>
                <a:cs typeface="Times New Roman" panose="02020603050405020304" pitchFamily="18" charset="0"/>
              </a:rPr>
              <a:t> dots, whereas the failed launches are represented by </a:t>
            </a:r>
            <a:r>
              <a:rPr lang="en-US" b="1" dirty="0">
                <a:solidFill>
                  <a:srgbClr val="FF0000"/>
                </a:solidFill>
                <a:latin typeface="Times New Roman" panose="02020603050405020304" pitchFamily="18" charset="0"/>
                <a:cs typeface="Times New Roman" panose="02020603050405020304" pitchFamily="18" charset="0"/>
              </a:rPr>
              <a:t>red</a:t>
            </a:r>
            <a:r>
              <a:rPr lang="en-US" dirty="0">
                <a:latin typeface="Times New Roman" panose="02020603050405020304" pitchFamily="18" charset="0"/>
                <a:cs typeface="Times New Roman" panose="02020603050405020304" pitchFamily="18" charset="0"/>
              </a:rPr>
              <a:t> dots.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graph demonstrates that as the number of flights increased, so did the success rate.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number of flights increases, so does the success rate.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7361559-07CE-7A75-33B8-CA5B32A225C5}"/>
              </a:ext>
            </a:extLst>
          </p:cNvPr>
          <p:cNvPicPr>
            <a:picLocks noChangeAspect="1"/>
          </p:cNvPicPr>
          <p:nvPr/>
        </p:nvPicPr>
        <p:blipFill>
          <a:blip r:embed="rId3"/>
          <a:stretch>
            <a:fillRect/>
          </a:stretch>
        </p:blipFill>
        <p:spPr>
          <a:xfrm>
            <a:off x="784160" y="1696704"/>
            <a:ext cx="6229717" cy="42182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1978669-25B8-ADBA-AA21-7B010CF70DF2}"/>
              </a:ext>
            </a:extLst>
          </p:cNvPr>
          <p:cNvPicPr>
            <a:picLocks noChangeAspect="1"/>
          </p:cNvPicPr>
          <p:nvPr/>
        </p:nvPicPr>
        <p:blipFill>
          <a:blip r:embed="rId3"/>
          <a:stretch>
            <a:fillRect/>
          </a:stretch>
        </p:blipFill>
        <p:spPr>
          <a:xfrm>
            <a:off x="815167" y="1460666"/>
            <a:ext cx="6700967" cy="4564907"/>
          </a:xfrm>
          <a:prstGeom prst="rect">
            <a:avLst/>
          </a:prstGeom>
        </p:spPr>
      </p:pic>
      <p:sp>
        <p:nvSpPr>
          <p:cNvPr id="8" name="TextBox 7">
            <a:extLst>
              <a:ext uri="{FF2B5EF4-FFF2-40B4-BE49-F238E27FC236}">
                <a16:creationId xmlns:a16="http://schemas.microsoft.com/office/drawing/2014/main" id="{CD598008-970E-089F-277E-FBAD6E2EF902}"/>
              </a:ext>
            </a:extLst>
          </p:cNvPr>
          <p:cNvSpPr txBox="1"/>
          <p:nvPr/>
        </p:nvSpPr>
        <p:spPr>
          <a:xfrm>
            <a:off x="7676445" y="1686443"/>
            <a:ext cx="3700388"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successful launches are shown by </a:t>
            </a:r>
            <a:r>
              <a:rPr lang="en-US" b="1" dirty="0">
                <a:solidFill>
                  <a:srgbClr val="0948CB"/>
                </a:solidFill>
                <a:latin typeface="Times New Roman" panose="02020603050405020304" pitchFamily="18" charset="0"/>
                <a:cs typeface="Times New Roman" panose="02020603050405020304" pitchFamily="18" charset="0"/>
              </a:rPr>
              <a:t>blue</a:t>
            </a:r>
            <a:r>
              <a:rPr lang="en-US" dirty="0">
                <a:latin typeface="Times New Roman" panose="02020603050405020304" pitchFamily="18" charset="0"/>
                <a:cs typeface="Times New Roman" panose="02020603050405020304" pitchFamily="18" charset="0"/>
              </a:rPr>
              <a:t> dots, whereas the failed launches are represented by </a:t>
            </a:r>
            <a:r>
              <a:rPr lang="en-US" b="1" dirty="0">
                <a:solidFill>
                  <a:srgbClr val="FF0000"/>
                </a:solidFill>
                <a:latin typeface="Times New Roman" panose="02020603050405020304" pitchFamily="18" charset="0"/>
                <a:cs typeface="Times New Roman" panose="02020603050405020304" pitchFamily="18" charset="0"/>
              </a:rPr>
              <a:t>red </a:t>
            </a:r>
            <a:r>
              <a:rPr lang="en-US" dirty="0">
                <a:latin typeface="Times New Roman" panose="02020603050405020304" pitchFamily="18" charset="0"/>
                <a:cs typeface="Times New Roman" panose="02020603050405020304" pitchFamily="18" charset="0"/>
              </a:rPr>
              <a:t>dots.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are no rockets launched for heavy payload mass from the VAFB-SLC launch site.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Decisions cannot be made using this metric because there appears to be a poor association between Payload and Launch Site.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92573625-B1D4-7EEE-74BE-E39DEFCEA666}"/>
              </a:ext>
            </a:extLst>
          </p:cNvPr>
          <p:cNvPicPr>
            <a:picLocks noChangeAspect="1"/>
          </p:cNvPicPr>
          <p:nvPr/>
        </p:nvPicPr>
        <p:blipFill>
          <a:blip r:embed="rId3"/>
          <a:stretch>
            <a:fillRect/>
          </a:stretch>
        </p:blipFill>
        <p:spPr>
          <a:xfrm>
            <a:off x="770011" y="1546066"/>
            <a:ext cx="6567767" cy="4437873"/>
          </a:xfrm>
          <a:prstGeom prst="rect">
            <a:avLst/>
          </a:prstGeom>
        </p:spPr>
      </p:pic>
      <p:sp>
        <p:nvSpPr>
          <p:cNvPr id="10" name="TextBox 9">
            <a:extLst>
              <a:ext uri="{FF2B5EF4-FFF2-40B4-BE49-F238E27FC236}">
                <a16:creationId xmlns:a16="http://schemas.microsoft.com/office/drawing/2014/main" id="{FB3FF8F6-8D27-01F1-7EFF-E7693D1A8C72}"/>
              </a:ext>
            </a:extLst>
          </p:cNvPr>
          <p:cNvSpPr txBox="1"/>
          <p:nvPr/>
        </p:nvSpPr>
        <p:spPr>
          <a:xfrm>
            <a:off x="7608711" y="2721535"/>
            <a:ext cx="3813278" cy="1938992"/>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of SSO, HEO, GEO, and ES-L1 orbits has never failed.</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rockets from SO orbit were successful.</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AFB1BBE-1B06-242B-5366-3FD70C86B571}"/>
              </a:ext>
            </a:extLst>
          </p:cNvPr>
          <p:cNvPicPr>
            <a:picLocks noChangeAspect="1"/>
          </p:cNvPicPr>
          <p:nvPr/>
        </p:nvPicPr>
        <p:blipFill>
          <a:blip r:embed="rId3"/>
          <a:stretch>
            <a:fillRect/>
          </a:stretch>
        </p:blipFill>
        <p:spPr>
          <a:xfrm>
            <a:off x="770012" y="1503838"/>
            <a:ext cx="7330106" cy="4521735"/>
          </a:xfrm>
          <a:prstGeom prst="rect">
            <a:avLst/>
          </a:prstGeom>
        </p:spPr>
      </p:pic>
      <p:sp>
        <p:nvSpPr>
          <p:cNvPr id="8" name="TextBox 7">
            <a:extLst>
              <a:ext uri="{FF2B5EF4-FFF2-40B4-BE49-F238E27FC236}">
                <a16:creationId xmlns:a16="http://schemas.microsoft.com/office/drawing/2014/main" id="{BDB9765B-1DDA-BDB2-0471-9E9301E0F822}"/>
              </a:ext>
            </a:extLst>
          </p:cNvPr>
          <p:cNvSpPr txBox="1"/>
          <p:nvPr/>
        </p:nvSpPr>
        <p:spPr>
          <a:xfrm>
            <a:off x="8100118" y="1503838"/>
            <a:ext cx="3533422" cy="452431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GTO orbit, there doesn't appear to be a correlation between flight numbers.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most of the Orbit, the number of flights is positively connected with success.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Flights with numbers over 40 have a higher success percentage than flights with numbers ranging from 0 to 40.</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Despite having fewer flights than the other orbits, the SSO orbit has a success rate of 100%.</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AD34A3A-4B3B-F706-67C1-B4060DAA03F9}"/>
              </a:ext>
            </a:extLst>
          </p:cNvPr>
          <p:cNvPicPr>
            <a:picLocks noChangeAspect="1"/>
          </p:cNvPicPr>
          <p:nvPr/>
        </p:nvPicPr>
        <p:blipFill>
          <a:blip r:embed="rId3"/>
          <a:stretch>
            <a:fillRect/>
          </a:stretch>
        </p:blipFill>
        <p:spPr>
          <a:xfrm>
            <a:off x="770011" y="1646451"/>
            <a:ext cx="6566009" cy="4379121"/>
          </a:xfrm>
          <a:prstGeom prst="rect">
            <a:avLst/>
          </a:prstGeom>
        </p:spPr>
      </p:pic>
      <p:sp>
        <p:nvSpPr>
          <p:cNvPr id="8" name="TextBox 7">
            <a:extLst>
              <a:ext uri="{FF2B5EF4-FFF2-40B4-BE49-F238E27FC236}">
                <a16:creationId xmlns:a16="http://schemas.microsoft.com/office/drawing/2014/main" id="{70D47367-72CC-5274-9F33-F98A1276CECC}"/>
              </a:ext>
            </a:extLst>
          </p:cNvPr>
          <p:cNvSpPr txBox="1"/>
          <p:nvPr/>
        </p:nvSpPr>
        <p:spPr>
          <a:xfrm>
            <a:off x="7437371" y="1951251"/>
            <a:ext cx="3949591" cy="347787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Given that both successful and unsuccessful launches are frequently observed, there does not appear to be a direct association between orbit type and payload mass for GTO orbit.</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payload weight grows, most orbits' success rates increase, however, there is one outlier that failed in VLEO orbit.</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12D488B2-0760-C4A0-06A6-B31513523A8E}"/>
              </a:ext>
            </a:extLst>
          </p:cNvPr>
          <p:cNvSpPr txBox="1"/>
          <p:nvPr/>
        </p:nvSpPr>
        <p:spPr>
          <a:xfrm>
            <a:off x="7348156" y="2435025"/>
            <a:ext cx="3937455"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the years go by, the chart's overall trend indicates an increase in landing success rate. However, there is a decline in both 2018 and 2020, and more research must be done to determine the reason for the decline.</a:t>
            </a:r>
          </a:p>
        </p:txBody>
      </p:sp>
      <p:pic>
        <p:nvPicPr>
          <p:cNvPr id="8" name="Picture 7">
            <a:extLst>
              <a:ext uri="{FF2B5EF4-FFF2-40B4-BE49-F238E27FC236}">
                <a16:creationId xmlns:a16="http://schemas.microsoft.com/office/drawing/2014/main" id="{E11DDD5B-A8E7-E075-DC5E-AB263C9C426C}"/>
              </a:ext>
            </a:extLst>
          </p:cNvPr>
          <p:cNvPicPr>
            <a:picLocks noChangeAspect="1"/>
          </p:cNvPicPr>
          <p:nvPr/>
        </p:nvPicPr>
        <p:blipFill>
          <a:blip r:embed="rId3"/>
          <a:stretch>
            <a:fillRect/>
          </a:stretch>
        </p:blipFill>
        <p:spPr>
          <a:xfrm>
            <a:off x="770012" y="1464047"/>
            <a:ext cx="6341988" cy="47635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6803B74E-9A10-88A2-3E89-EB940B926F82}"/>
              </a:ext>
            </a:extLst>
          </p:cNvPr>
          <p:cNvSpPr txBox="1"/>
          <p:nvPr/>
        </p:nvSpPr>
        <p:spPr>
          <a:xfrm>
            <a:off x="1117600" y="1668902"/>
            <a:ext cx="5870222"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DISTINCT clause was used to retrieve the distinct rows from the launch site column. The distinct launch sites are identified as follows: </a:t>
            </a:r>
          </a:p>
          <a:p>
            <a:pPr marL="285750" indent="-285750">
              <a:buFontTx/>
              <a:buChar char="-"/>
            </a:pPr>
            <a:r>
              <a:rPr lang="en-US" sz="2000" dirty="0">
                <a:latin typeface="Times New Roman" panose="02020603050405020304" pitchFamily="18" charset="0"/>
                <a:cs typeface="Times New Roman" panose="02020603050405020304" pitchFamily="18" charset="0"/>
              </a:rPr>
              <a:t>CCAFS LC-40</a:t>
            </a:r>
          </a:p>
          <a:p>
            <a:pPr marL="285750" indent="-285750">
              <a:buFontTx/>
              <a:buChar char="-"/>
            </a:pPr>
            <a:r>
              <a:rPr lang="en-US" sz="2000" dirty="0">
                <a:latin typeface="Times New Roman" panose="02020603050405020304" pitchFamily="18" charset="0"/>
                <a:cs typeface="Times New Roman" panose="02020603050405020304" pitchFamily="18" charset="0"/>
              </a:rPr>
              <a:t>CCAFS SLC-40</a:t>
            </a:r>
          </a:p>
          <a:p>
            <a:pPr marL="285750" indent="-285750">
              <a:buFontTx/>
              <a:buChar char="-"/>
            </a:pPr>
            <a:r>
              <a:rPr lang="en-US" sz="2000" dirty="0">
                <a:latin typeface="Times New Roman" panose="02020603050405020304" pitchFamily="18" charset="0"/>
                <a:cs typeface="Times New Roman" panose="02020603050405020304" pitchFamily="18" charset="0"/>
              </a:rPr>
              <a:t>KSC LC-39A</a:t>
            </a:r>
          </a:p>
          <a:p>
            <a:pPr marL="285750" indent="-285750">
              <a:buFontTx/>
              <a:buChar char="-"/>
            </a:pPr>
            <a:r>
              <a:rPr lang="en-US" sz="2000" dirty="0">
                <a:latin typeface="Times New Roman" panose="02020603050405020304" pitchFamily="18" charset="0"/>
                <a:cs typeface="Times New Roman" panose="02020603050405020304" pitchFamily="18" charset="0"/>
              </a:rPr>
              <a:t>VAFB SLC-4E</a:t>
            </a:r>
          </a:p>
        </p:txBody>
      </p:sp>
      <p:pic>
        <p:nvPicPr>
          <p:cNvPr id="12" name="Picture 11">
            <a:extLst>
              <a:ext uri="{FF2B5EF4-FFF2-40B4-BE49-F238E27FC236}">
                <a16:creationId xmlns:a16="http://schemas.microsoft.com/office/drawing/2014/main" id="{2842731D-8646-C440-05E7-49C6C8BAD572}"/>
              </a:ext>
            </a:extLst>
          </p:cNvPr>
          <p:cNvPicPr>
            <a:picLocks noChangeAspect="1"/>
          </p:cNvPicPr>
          <p:nvPr/>
        </p:nvPicPr>
        <p:blipFill>
          <a:blip r:embed="rId3"/>
          <a:stretch>
            <a:fillRect/>
          </a:stretch>
        </p:blipFill>
        <p:spPr>
          <a:xfrm>
            <a:off x="7343172" y="1799389"/>
            <a:ext cx="3258934" cy="36305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select all the columns from the database, then specify where the launch site starts with CCA, then limit the record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E4F903C-552C-9A4F-DE24-BFC044C52C59}"/>
              </a:ext>
            </a:extLst>
          </p:cNvPr>
          <p:cNvPicPr>
            <a:picLocks noChangeAspect="1"/>
          </p:cNvPicPr>
          <p:nvPr/>
        </p:nvPicPr>
        <p:blipFill>
          <a:blip r:embed="rId3"/>
          <a:stretch>
            <a:fillRect/>
          </a:stretch>
        </p:blipFill>
        <p:spPr>
          <a:xfrm>
            <a:off x="1155017" y="3401660"/>
            <a:ext cx="9745588" cy="16248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SUM() function to calculate to total payload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645437CD-3C65-D943-091E-DF6A33C2B0A1}"/>
              </a:ext>
            </a:extLst>
          </p:cNvPr>
          <p:cNvPicPr>
            <a:picLocks noChangeAspect="1"/>
          </p:cNvPicPr>
          <p:nvPr/>
        </p:nvPicPr>
        <p:blipFill>
          <a:blip r:embed="rId3"/>
          <a:stretch>
            <a:fillRect/>
          </a:stretch>
        </p:blipFill>
        <p:spPr>
          <a:xfrm>
            <a:off x="1566614" y="2970931"/>
            <a:ext cx="8635108" cy="28043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AVG() function to calculate the average payload mass carried by booster version F9 v1.1, which specified by WHERE statement.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4B66BA-CCA8-9379-C1BC-569C5E2B19FB}"/>
              </a:ext>
            </a:extLst>
          </p:cNvPr>
          <p:cNvPicPr>
            <a:picLocks noChangeAspect="1"/>
          </p:cNvPicPr>
          <p:nvPr/>
        </p:nvPicPr>
        <p:blipFill>
          <a:blip r:embed="rId3"/>
          <a:stretch>
            <a:fillRect/>
          </a:stretch>
        </p:blipFill>
        <p:spPr>
          <a:xfrm>
            <a:off x="1764507" y="3429000"/>
            <a:ext cx="8293893" cy="19538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2675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MIN() function to find the first successful ground landing, then we use WHERE statement to filter only the landing which landed on the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5EACE87-AF2A-5643-1D3C-0BB615A5D09A}"/>
              </a:ext>
            </a:extLst>
          </p:cNvPr>
          <p:cNvPicPr>
            <a:picLocks noChangeAspect="1"/>
          </p:cNvPicPr>
          <p:nvPr/>
        </p:nvPicPr>
        <p:blipFill>
          <a:blip r:embed="rId3"/>
          <a:stretch>
            <a:fillRect/>
          </a:stretch>
        </p:blipFill>
        <p:spPr>
          <a:xfrm>
            <a:off x="2323756" y="3203539"/>
            <a:ext cx="6638095" cy="22571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Times New Roman" panose="02020603050405020304" pitchFamily="18" charset="0"/>
                <a:cs typeface="Times New Roman" panose="02020603050405020304" pitchFamily="18" charset="0"/>
              </a:rPr>
              <a:pPr>
                <a:spcAft>
                  <a:spcPts val="600"/>
                </a:spcAft>
              </a:pPr>
              <a:t>3</a:t>
            </a:fld>
            <a:endParaRPr lang="en-US"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endParaRPr lang="en-US">
              <a:solidFill>
                <a:srgbClr val="0B49CB"/>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057D9A-4E61-9EF7-9A04-87AB056351E1}"/>
              </a:ext>
            </a:extLst>
          </p:cNvPr>
          <p:cNvSpPr txBox="1"/>
          <p:nvPr/>
        </p:nvSpPr>
        <p:spPr>
          <a:xfrm>
            <a:off x="770011" y="1578593"/>
            <a:ext cx="9706078" cy="4832092"/>
          </a:xfrm>
          <a:prstGeom prst="rect">
            <a:avLst/>
          </a:prstGeom>
          <a:noFill/>
        </p:spPr>
        <p:txBody>
          <a:bodyPr wrap="square">
            <a:spAutoFit/>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We create a prediction model for the SpaceX Falcon 9 first stage's successful or unsuccessful landing in this capstone project. If we are aware of whether the first stage will land, we can estimate the cost of a launch. To do this, various machine-learning categorization strategies will be employed.</a:t>
            </a:r>
          </a:p>
          <a:p>
            <a:br>
              <a:rPr lang="en-US" sz="2200" dirty="0">
                <a:solidFill>
                  <a:schemeClr val="accent3">
                    <a:lumMod val="25000"/>
                  </a:schemeClr>
                </a:solidFill>
                <a:latin typeface="Times New Roman" panose="02020603050405020304" pitchFamily="18" charset="0"/>
                <a:cs typeface="Times New Roman" panose="02020603050405020304" pitchFamily="18" charset="0"/>
              </a:rPr>
            </a:br>
            <a:r>
              <a:rPr lang="en-US" sz="2200" dirty="0">
                <a:solidFill>
                  <a:schemeClr val="accent3">
                    <a:lumMod val="25000"/>
                  </a:schemeClr>
                </a:solidFill>
                <a:latin typeface="Times New Roman" panose="02020603050405020304" pitchFamily="18" charset="0"/>
                <a:cs typeface="Times New Roman" panose="02020603050405020304" pitchFamily="18" charset="0"/>
              </a:rPr>
              <a:t>Data collection, data wrangling and preprocessing, exploratory data analysis, data visualization, and machine learning prediction will all be part of the methodology used.</a:t>
            </a:r>
            <a:br>
              <a:rPr lang="en-US" sz="2200" dirty="0">
                <a:solidFill>
                  <a:schemeClr val="accent3">
                    <a:lumMod val="25000"/>
                  </a:schemeClr>
                </a:solidFill>
                <a:latin typeface="Times New Roman" panose="02020603050405020304" pitchFamily="18" charset="0"/>
                <a:cs typeface="Times New Roman" panose="02020603050405020304" pitchFamily="18" charset="0"/>
              </a:rPr>
            </a:br>
            <a:r>
              <a:rPr lang="en-US" sz="2200" dirty="0">
                <a:solidFill>
                  <a:schemeClr val="accent3">
                    <a:lumMod val="25000"/>
                  </a:schemeClr>
                </a:solidFill>
                <a:latin typeface="Times New Roman" panose="02020603050405020304" pitchFamily="18" charset="0"/>
                <a:cs typeface="Times New Roman" panose="02020603050405020304" pitchFamily="18" charset="0"/>
              </a:rPr>
              <a:t>The findings of our investigation and analysis suggest that there are some characteristics of rocket launches that are correlated with successful or unsuccessful launches.</a:t>
            </a:r>
          </a:p>
          <a:p>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r>
              <a:rPr lang="en-US" sz="2200" dirty="0">
                <a:solidFill>
                  <a:schemeClr val="accent3">
                    <a:lumMod val="25000"/>
                  </a:schemeClr>
                </a:solidFill>
                <a:latin typeface="Times New Roman" panose="02020603050405020304" pitchFamily="18" charset="0"/>
                <a:cs typeface="Times New Roman" panose="02020603050405020304" pitchFamily="18" charset="0"/>
              </a:rPr>
              <a:t>The result shows that The Decision Tree may be the best machine-learning algorithm for this task.</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090"/>
            <a:ext cx="10515600" cy="2488043"/>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We select the Successful Drone Ship Landing with a Payload between 4000 and 6000 by using AND operator in WHERE statement:</a:t>
            </a:r>
          </a:p>
          <a:p>
            <a:pPr lvl="1">
              <a:lnSpc>
                <a:spcPct val="100000"/>
              </a:lnSpc>
              <a:spcBef>
                <a:spcPts val="0"/>
              </a:spcBef>
            </a:pPr>
            <a:r>
              <a:rPr lang="en-US" sz="2000" dirty="0" err="1">
                <a:solidFill>
                  <a:schemeClr val="accent3">
                    <a:lumMod val="25000"/>
                  </a:schemeClr>
                </a:solidFill>
                <a:latin typeface="Times New Roman" panose="02020603050405020304" pitchFamily="18" charset="0"/>
                <a:cs typeface="Times New Roman" panose="02020603050405020304" pitchFamily="18" charset="0"/>
              </a:rPr>
              <a:t>payload_mass__kg</a:t>
            </a:r>
            <a:r>
              <a:rPr lang="en-US" sz="2000" dirty="0">
                <a:solidFill>
                  <a:schemeClr val="accent3">
                    <a:lumMod val="25000"/>
                  </a:schemeClr>
                </a:solidFill>
                <a:latin typeface="Times New Roman" panose="02020603050405020304" pitchFamily="18" charset="0"/>
                <a:cs typeface="Times New Roman" panose="02020603050405020304" pitchFamily="18" charset="0"/>
              </a:rPr>
              <a:t>_ &gt; 4000</a:t>
            </a:r>
          </a:p>
          <a:p>
            <a:pPr lvl="1">
              <a:lnSpc>
                <a:spcPct val="100000"/>
              </a:lnSpc>
              <a:spcBef>
                <a:spcPts val="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landing__outcome = 'Success (drone ship)’</a:t>
            </a:r>
          </a:p>
          <a:p>
            <a:pPr lvl="1">
              <a:lnSpc>
                <a:spcPct val="100000"/>
              </a:lnSpc>
              <a:spcBef>
                <a:spcPts val="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payload_mass__kg_ &lt; 6000</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Alternatively, you can use BETWEEN clause combined with WHERE statement.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7420005-3046-D7D9-7E12-B0BA95109204}"/>
              </a:ext>
            </a:extLst>
          </p:cNvPr>
          <p:cNvPicPr>
            <a:picLocks noChangeAspect="1"/>
          </p:cNvPicPr>
          <p:nvPr/>
        </p:nvPicPr>
        <p:blipFill>
          <a:blip r:embed="rId3"/>
          <a:stretch>
            <a:fillRect/>
          </a:stretch>
        </p:blipFill>
        <p:spPr>
          <a:xfrm>
            <a:off x="2388435" y="3833894"/>
            <a:ext cx="6326337" cy="21916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667353"/>
          </a:xfrm>
          <a:prstGeom prst="rect">
            <a:avLst/>
          </a:prstGeom>
        </p:spPr>
        <p:txBody>
          <a:bodyPr>
            <a:normAutofit/>
          </a:bodyPr>
          <a:lstStyle/>
          <a:p>
            <a:pPr>
              <a:buFont typeface="Arial" panose="020B0604020202020204" pitchFamily="34" charset="0"/>
              <a:buChar char="•"/>
            </a:pPr>
            <a:r>
              <a:rPr lang="en-US" sz="2200" dirty="0">
                <a:solidFill>
                  <a:srgbClr val="252525"/>
                </a:solidFill>
                <a:effectLst/>
                <a:latin typeface="Times New Roman" panose="02020603050405020304" pitchFamily="18" charset="0"/>
                <a:cs typeface="Times New Roman" panose="02020603050405020304" pitchFamily="18" charset="0"/>
              </a:rPr>
              <a:t>We use COUNT() function to count the number of mission outcomes, and then we grouped them by mission outcome in GROUP BY statement.</a:t>
            </a:r>
          </a:p>
          <a:p>
            <a:pPr>
              <a:buFont typeface="Arial" panose="020B0604020202020204" pitchFamily="34" charset="0"/>
              <a:buChar char="•"/>
            </a:pPr>
            <a:endParaRPr lang="en-US" sz="2200" dirty="0">
              <a:solidFill>
                <a:srgbClr val="252525"/>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dirty="0">
                <a:solidFill>
                  <a:srgbClr val="252525"/>
                </a:solidFill>
                <a:effectLst/>
                <a:latin typeface="Times New Roman" panose="02020603050405020304" pitchFamily="18" charset="0"/>
                <a:cs typeface="Times New Roman" panose="02020603050405020304" pitchFamily="18" charset="0"/>
              </a:rPr>
              <a:t>There are 100 successful mission outcomes, with 1 mission having the status ‘payload status unclear'. Total missions of 101 were conducted.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797AAA2-9444-BC77-233A-A7724EFCE8A4}"/>
              </a:ext>
            </a:extLst>
          </p:cNvPr>
          <p:cNvPicPr>
            <a:picLocks noChangeAspect="1"/>
          </p:cNvPicPr>
          <p:nvPr/>
        </p:nvPicPr>
        <p:blipFill>
          <a:blip r:embed="rId3"/>
          <a:stretch>
            <a:fillRect/>
          </a:stretch>
        </p:blipFill>
        <p:spPr>
          <a:xfrm>
            <a:off x="2251884" y="4223695"/>
            <a:ext cx="6462888" cy="18018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3521" y="1811161"/>
            <a:ext cx="532599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We use MAX() function to select the maximum payload and then use this maximum payload as a subquery in WHERE statement.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011B565-842D-8991-1F02-E4C39D6351C0}"/>
              </a:ext>
            </a:extLst>
          </p:cNvPr>
          <p:cNvPicPr>
            <a:picLocks noChangeAspect="1"/>
          </p:cNvPicPr>
          <p:nvPr/>
        </p:nvPicPr>
        <p:blipFill>
          <a:blip r:embed="rId3"/>
          <a:stretch>
            <a:fillRect/>
          </a:stretch>
        </p:blipFill>
        <p:spPr>
          <a:xfrm>
            <a:off x="6594697" y="1708812"/>
            <a:ext cx="3226637" cy="43314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867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List the failed landing outcomes in drone ship, their booster versions, and launch site names for the year 2015 was retrieved by specifying landing outcome to failure at drone ship in WHERE statement, then using AND operator the filter the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62D4F26-F4B3-940D-F928-1F331DA59271}"/>
              </a:ext>
            </a:extLst>
          </p:cNvPr>
          <p:cNvPicPr>
            <a:picLocks noChangeAspect="1"/>
          </p:cNvPicPr>
          <p:nvPr/>
        </p:nvPicPr>
        <p:blipFill>
          <a:blip r:embed="rId3"/>
          <a:stretch>
            <a:fillRect/>
          </a:stretch>
        </p:blipFill>
        <p:spPr>
          <a:xfrm>
            <a:off x="2108496" y="3914422"/>
            <a:ext cx="7838629" cy="1452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17989" cy="4351338"/>
          </a:xfrm>
          <a:prstGeom prst="rect">
            <a:avLst/>
          </a:prstGeom>
        </p:spPr>
        <p:txBody>
          <a:bodyPr lIns="91440" tIns="45720" rIns="91440" bIns="45720" anchor="t"/>
          <a:lstStyle/>
          <a:p>
            <a:pPr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In the SELECT statement, we select the landing outcome and also use the COUNT() function to count the landing outcome, then in WHERE clause we specific the range of dates we want using OR operator, finally in GROUP BY statement we group by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745359B-9EE8-CA18-9BA3-82A5CB979C91}"/>
              </a:ext>
            </a:extLst>
          </p:cNvPr>
          <p:cNvPicPr>
            <a:picLocks noChangeAspect="1"/>
          </p:cNvPicPr>
          <p:nvPr/>
        </p:nvPicPr>
        <p:blipFill>
          <a:blip r:embed="rId3"/>
          <a:stretch>
            <a:fillRect/>
          </a:stretch>
        </p:blipFill>
        <p:spPr>
          <a:xfrm>
            <a:off x="5921629" y="1715257"/>
            <a:ext cx="4523554" cy="41459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6" name="Picture 5">
            <a:extLst>
              <a:ext uri="{FF2B5EF4-FFF2-40B4-BE49-F238E27FC236}">
                <a16:creationId xmlns:a16="http://schemas.microsoft.com/office/drawing/2014/main" id="{EE51803A-36F7-B3BB-D6D4-3FEF4480360D}"/>
              </a:ext>
            </a:extLst>
          </p:cNvPr>
          <p:cNvPicPr>
            <a:picLocks noChangeAspect="1"/>
          </p:cNvPicPr>
          <p:nvPr/>
        </p:nvPicPr>
        <p:blipFill>
          <a:blip r:embed="rId3"/>
          <a:stretch>
            <a:fillRect/>
          </a:stretch>
        </p:blipFill>
        <p:spPr>
          <a:xfrm>
            <a:off x="770011" y="1639840"/>
            <a:ext cx="6454878" cy="4215787"/>
          </a:xfrm>
          <a:prstGeom prst="rect">
            <a:avLst/>
          </a:prstGeom>
        </p:spPr>
      </p:pic>
      <p:sp>
        <p:nvSpPr>
          <p:cNvPr id="8" name="TextBox 7">
            <a:extLst>
              <a:ext uri="{FF2B5EF4-FFF2-40B4-BE49-F238E27FC236}">
                <a16:creationId xmlns:a16="http://schemas.microsoft.com/office/drawing/2014/main" id="{EC7FC139-7F6A-AA60-50BD-F7468FF52954}"/>
              </a:ext>
            </a:extLst>
          </p:cNvPr>
          <p:cNvSpPr txBox="1"/>
          <p:nvPr/>
        </p:nvSpPr>
        <p:spPr>
          <a:xfrm>
            <a:off x="7361561" y="2433251"/>
            <a:ext cx="4096411"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locations of all the SpaceX launch sites in the US are indicated by the yellow markers.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pads have been situated in a suitable location close to the coast.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Color-Labeled Launch Outcomes </a:t>
            </a:r>
          </a:p>
        </p:txBody>
      </p:sp>
      <p:pic>
        <p:nvPicPr>
          <p:cNvPr id="7" name="Picture 6">
            <a:extLst>
              <a:ext uri="{FF2B5EF4-FFF2-40B4-BE49-F238E27FC236}">
                <a16:creationId xmlns:a16="http://schemas.microsoft.com/office/drawing/2014/main" id="{4127DE83-F2E0-462C-47EC-C9AA42359C71}"/>
              </a:ext>
            </a:extLst>
          </p:cNvPr>
          <p:cNvPicPr>
            <a:picLocks noChangeAspect="1"/>
          </p:cNvPicPr>
          <p:nvPr/>
        </p:nvPicPr>
        <p:blipFill>
          <a:blip r:embed="rId3"/>
          <a:stretch>
            <a:fillRect/>
          </a:stretch>
        </p:blipFill>
        <p:spPr>
          <a:xfrm>
            <a:off x="860322" y="1578192"/>
            <a:ext cx="5504881" cy="4325897"/>
          </a:xfrm>
          <a:prstGeom prst="rect">
            <a:avLst/>
          </a:prstGeom>
        </p:spPr>
      </p:pic>
      <p:sp>
        <p:nvSpPr>
          <p:cNvPr id="10" name="TextBox 9">
            <a:extLst>
              <a:ext uri="{FF2B5EF4-FFF2-40B4-BE49-F238E27FC236}">
                <a16:creationId xmlns:a16="http://schemas.microsoft.com/office/drawing/2014/main" id="{6D5759AC-483E-4F76-E4BB-29F71051761C}"/>
              </a:ext>
            </a:extLst>
          </p:cNvPr>
          <p:cNvSpPr txBox="1"/>
          <p:nvPr/>
        </p:nvSpPr>
        <p:spPr>
          <a:xfrm>
            <a:off x="6524978" y="2987902"/>
            <a:ext cx="4760633"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site will show marker clusters of successful landings (green) or failed landings as we zoom in on a launch location (red).</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Proximities</a:t>
            </a:r>
          </a:p>
        </p:txBody>
      </p:sp>
      <p:pic>
        <p:nvPicPr>
          <p:cNvPr id="7" name="Picture 6">
            <a:extLst>
              <a:ext uri="{FF2B5EF4-FFF2-40B4-BE49-F238E27FC236}">
                <a16:creationId xmlns:a16="http://schemas.microsoft.com/office/drawing/2014/main" id="{28B06ECF-52D9-7F8A-1E5E-4710AE071665}"/>
              </a:ext>
            </a:extLst>
          </p:cNvPr>
          <p:cNvPicPr>
            <a:picLocks noChangeAspect="1"/>
          </p:cNvPicPr>
          <p:nvPr/>
        </p:nvPicPr>
        <p:blipFill>
          <a:blip r:embed="rId3"/>
          <a:stretch>
            <a:fillRect/>
          </a:stretch>
        </p:blipFill>
        <p:spPr>
          <a:xfrm>
            <a:off x="1242710" y="1634973"/>
            <a:ext cx="4785101" cy="4231758"/>
          </a:xfrm>
          <a:prstGeom prst="rect">
            <a:avLst/>
          </a:prstGeom>
        </p:spPr>
      </p:pic>
      <p:sp>
        <p:nvSpPr>
          <p:cNvPr id="9" name="Content Placeholder 4">
            <a:extLst>
              <a:ext uri="{FF2B5EF4-FFF2-40B4-BE49-F238E27FC236}">
                <a16:creationId xmlns:a16="http://schemas.microsoft.com/office/drawing/2014/main" id="{3E069313-7740-92B9-F1AA-C65C131397C5}"/>
              </a:ext>
            </a:extLst>
          </p:cNvPr>
          <p:cNvSpPr txBox="1">
            <a:spLocks/>
          </p:cNvSpPr>
          <p:nvPr/>
        </p:nvSpPr>
        <p:spPr>
          <a:xfrm>
            <a:off x="6423378" y="1634973"/>
            <a:ext cx="5034594" cy="4231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Times New Roman" panose="02020603050405020304" pitchFamily="18" charset="0"/>
                <a:cs typeface="Times New Roman" panose="02020603050405020304" pitchFamily="18" charset="0"/>
              </a:rPr>
              <a:t>The shown in the Folium map we can conclude that the launch site was proximities to the railroad, highway, coastline, and cities.</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1.29 from Railroad</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0.59 km from Highway</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0.86 km from the coastline</a:t>
            </a:r>
          </a:p>
          <a:p>
            <a:pPr>
              <a:lnSpc>
                <a:spcPct val="100000"/>
              </a:lnSpc>
              <a:spcBef>
                <a:spcPts val="1400"/>
              </a:spcBef>
            </a:pPr>
            <a:r>
              <a:rPr lang="en-US" sz="2000" b="0" dirty="0">
                <a:solidFill>
                  <a:schemeClr val="accent3">
                    <a:lumMod val="25000"/>
                  </a:schemeClr>
                </a:solidFill>
                <a:effectLst/>
                <a:latin typeface="Times New Roman" panose="02020603050405020304" pitchFamily="18" charset="0"/>
                <a:cs typeface="Times New Roman" panose="02020603050405020304" pitchFamily="18" charset="0"/>
              </a:rPr>
              <a:t>18.18 </a:t>
            </a:r>
            <a:r>
              <a:rPr lang="en-US" sz="2000" dirty="0">
                <a:solidFill>
                  <a:schemeClr val="accent3">
                    <a:lumMod val="25000"/>
                  </a:schemeClr>
                </a:solidFill>
                <a:latin typeface="Times New Roman" panose="02020603050405020304" pitchFamily="18" charset="0"/>
                <a:cs typeface="Times New Roman" panose="02020603050405020304" pitchFamily="18" charset="0"/>
              </a:rPr>
              <a:t>km from Cape Canaveral City</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23.19 km from Titusville City</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Times New Roman" panose="02020603050405020304" pitchFamily="18" charset="0"/>
                <a:cs typeface="Times New Roman" panose="02020603050405020304" pitchFamily="18" charset="0"/>
              </a:rPr>
              <a:pPr>
                <a:spcAft>
                  <a:spcPts val="600"/>
                </a:spcAft>
              </a:pPr>
              <a:t>4</a:t>
            </a:fld>
            <a:endParaRPr lang="en-US"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8F19D352-AD07-3832-764F-336FCEEDE824}"/>
              </a:ext>
            </a:extLst>
          </p:cNvPr>
          <p:cNvSpPr txBox="1"/>
          <p:nvPr/>
        </p:nvSpPr>
        <p:spPr>
          <a:xfrm>
            <a:off x="828068" y="1723662"/>
            <a:ext cx="10530114" cy="3477875"/>
          </a:xfrm>
          <a:prstGeom prst="rect">
            <a:avLst/>
          </a:prstGeom>
          <a:noFill/>
        </p:spPr>
        <p:txBody>
          <a:bodyPr wrap="square">
            <a:spAutoFit/>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This capstone project's major objective is to foretell if the Falcon 9 first stage will successfully land. SpaceX advertises on their website that their rocket launches cost 62 million while other providers charge upwards of 165 million because they take great pride in being able to reuse the first stage of a rocket launch. The reuse of the first stage is largely responsible for these cost savings. The price of a launch can be calculated if we can know if the first stage will land. If a different business wants to compete with SpaceX for a rocket launch, it may use the information provided here.</a:t>
            </a:r>
          </a:p>
          <a:p>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r>
              <a:rPr lang="en-US" sz="2200" dirty="0">
                <a:solidFill>
                  <a:schemeClr val="accent3">
                    <a:lumMod val="25000"/>
                  </a:schemeClr>
                </a:solidFill>
                <a:latin typeface="Times New Roman" panose="02020603050405020304" pitchFamily="18" charset="0"/>
                <a:cs typeface="Times New Roman" panose="02020603050405020304" pitchFamily="18" charset="0"/>
              </a:rPr>
              <a:t>This gets us to the main query we are attempting to address: For a specific set of characteristics of a Falcon 9 rocket launch to predict the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rot="10800000" flipV="1">
            <a:off x="1387772" y="5984651"/>
            <a:ext cx="9280078" cy="483482"/>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graph show launch mission between launch sites, you can select the launch site to see the success rate and failure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Pie Chart</a:t>
            </a:r>
          </a:p>
        </p:txBody>
      </p:sp>
      <p:pic>
        <p:nvPicPr>
          <p:cNvPr id="7" name="Picture 6">
            <a:extLst>
              <a:ext uri="{FF2B5EF4-FFF2-40B4-BE49-F238E27FC236}">
                <a16:creationId xmlns:a16="http://schemas.microsoft.com/office/drawing/2014/main" id="{8F865AF6-A24F-6323-AF5D-3076D6660E35}"/>
              </a:ext>
            </a:extLst>
          </p:cNvPr>
          <p:cNvPicPr>
            <a:picLocks noChangeAspect="1"/>
          </p:cNvPicPr>
          <p:nvPr/>
        </p:nvPicPr>
        <p:blipFill>
          <a:blip r:embed="rId3"/>
          <a:stretch>
            <a:fillRect/>
          </a:stretch>
        </p:blipFill>
        <p:spPr>
          <a:xfrm>
            <a:off x="1387772" y="1344404"/>
            <a:ext cx="9280077" cy="45365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Pie Chart (KSLC-39A)</a:t>
            </a:r>
          </a:p>
        </p:txBody>
      </p:sp>
      <p:pic>
        <p:nvPicPr>
          <p:cNvPr id="4" name="Picture 3">
            <a:extLst>
              <a:ext uri="{FF2B5EF4-FFF2-40B4-BE49-F238E27FC236}">
                <a16:creationId xmlns:a16="http://schemas.microsoft.com/office/drawing/2014/main" id="{19D6711D-7AFD-9120-C703-EE915D678E25}"/>
              </a:ext>
            </a:extLst>
          </p:cNvPr>
          <p:cNvPicPr>
            <a:picLocks noChangeAspect="1"/>
          </p:cNvPicPr>
          <p:nvPr/>
        </p:nvPicPr>
        <p:blipFill>
          <a:blip r:embed="rId3"/>
          <a:stretch>
            <a:fillRect/>
          </a:stretch>
        </p:blipFill>
        <p:spPr>
          <a:xfrm>
            <a:off x="1388284" y="1359146"/>
            <a:ext cx="8986205" cy="4405480"/>
          </a:xfrm>
          <a:prstGeom prst="rect">
            <a:avLst/>
          </a:prstGeom>
        </p:spPr>
      </p:pic>
      <p:sp>
        <p:nvSpPr>
          <p:cNvPr id="6" name="Content Placeholder 4">
            <a:extLst>
              <a:ext uri="{FF2B5EF4-FFF2-40B4-BE49-F238E27FC236}">
                <a16:creationId xmlns:a16="http://schemas.microsoft.com/office/drawing/2014/main" id="{919EEB02-9017-A383-ADA0-C97A0DE620BE}"/>
              </a:ext>
            </a:extLst>
          </p:cNvPr>
          <p:cNvSpPr txBox="1">
            <a:spLocks/>
          </p:cNvSpPr>
          <p:nvPr/>
        </p:nvSpPr>
        <p:spPr>
          <a:xfrm rot="10800000" flipV="1">
            <a:off x="1387772" y="5984651"/>
            <a:ext cx="9280078" cy="4834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graph shows that KSLC-39A site has the highest success rate of 76.9%</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Payloads vs Launch Outcome</a:t>
            </a:r>
          </a:p>
        </p:txBody>
      </p:sp>
      <p:pic>
        <p:nvPicPr>
          <p:cNvPr id="4" name="Picture 3">
            <a:extLst>
              <a:ext uri="{FF2B5EF4-FFF2-40B4-BE49-F238E27FC236}">
                <a16:creationId xmlns:a16="http://schemas.microsoft.com/office/drawing/2014/main" id="{FBB1FAE6-98C3-6A5D-0781-FBA4CC520BEF}"/>
              </a:ext>
            </a:extLst>
          </p:cNvPr>
          <p:cNvPicPr>
            <a:picLocks noChangeAspect="1"/>
          </p:cNvPicPr>
          <p:nvPr/>
        </p:nvPicPr>
        <p:blipFill>
          <a:blip r:embed="rId3"/>
          <a:stretch>
            <a:fillRect/>
          </a:stretch>
        </p:blipFill>
        <p:spPr>
          <a:xfrm>
            <a:off x="770011" y="1368631"/>
            <a:ext cx="5833989" cy="2403350"/>
          </a:xfrm>
          <a:prstGeom prst="rect">
            <a:avLst/>
          </a:prstGeom>
        </p:spPr>
      </p:pic>
      <p:pic>
        <p:nvPicPr>
          <p:cNvPr id="7" name="Picture 6">
            <a:extLst>
              <a:ext uri="{FF2B5EF4-FFF2-40B4-BE49-F238E27FC236}">
                <a16:creationId xmlns:a16="http://schemas.microsoft.com/office/drawing/2014/main" id="{B25CFDF3-8EA5-D8A8-C4B5-770A9DF47C4D}"/>
              </a:ext>
            </a:extLst>
          </p:cNvPr>
          <p:cNvPicPr>
            <a:picLocks noChangeAspect="1"/>
          </p:cNvPicPr>
          <p:nvPr/>
        </p:nvPicPr>
        <p:blipFill>
          <a:blip r:embed="rId4"/>
          <a:stretch>
            <a:fillRect/>
          </a:stretch>
        </p:blipFill>
        <p:spPr>
          <a:xfrm>
            <a:off x="770011" y="3771981"/>
            <a:ext cx="5833989" cy="2415587"/>
          </a:xfrm>
          <a:prstGeom prst="rect">
            <a:avLst/>
          </a:prstGeom>
        </p:spPr>
      </p:pic>
      <p:sp>
        <p:nvSpPr>
          <p:cNvPr id="8" name="Content Placeholder 4">
            <a:extLst>
              <a:ext uri="{FF2B5EF4-FFF2-40B4-BE49-F238E27FC236}">
                <a16:creationId xmlns:a16="http://schemas.microsoft.com/office/drawing/2014/main" id="{8A6EA9B6-8FD1-1EB6-34A8-8A9F1D05A0A6}"/>
              </a:ext>
            </a:extLst>
          </p:cNvPr>
          <p:cNvSpPr txBox="1">
            <a:spLocks/>
          </p:cNvSpPr>
          <p:nvPr/>
        </p:nvSpPr>
        <p:spPr>
          <a:xfrm>
            <a:off x="6739467" y="1440757"/>
            <a:ext cx="5034594" cy="4231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graph shows the success rate with various payload mass (kg), range from 0 to 5000kg, and from 5000 to 10000kg.</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As the payload mass increased, the success rate decreased</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DD86092A-F712-32B1-C96D-3259D17B3E86}"/>
              </a:ext>
            </a:extLst>
          </p:cNvPr>
          <p:cNvPicPr>
            <a:picLocks noChangeAspect="1"/>
          </p:cNvPicPr>
          <p:nvPr/>
        </p:nvPicPr>
        <p:blipFill>
          <a:blip r:embed="rId3"/>
          <a:stretch>
            <a:fillRect/>
          </a:stretch>
        </p:blipFill>
        <p:spPr>
          <a:xfrm>
            <a:off x="1063522" y="1608575"/>
            <a:ext cx="6059767" cy="3640850"/>
          </a:xfrm>
          <a:prstGeom prst="rect">
            <a:avLst/>
          </a:prstGeom>
        </p:spPr>
      </p:pic>
      <p:sp>
        <p:nvSpPr>
          <p:cNvPr id="8" name="TextBox 7">
            <a:extLst>
              <a:ext uri="{FF2B5EF4-FFF2-40B4-BE49-F238E27FC236}">
                <a16:creationId xmlns:a16="http://schemas.microsoft.com/office/drawing/2014/main" id="{BE80E8C3-61F1-7691-7B4A-30235AAABCDD}"/>
              </a:ext>
            </a:extLst>
          </p:cNvPr>
          <p:cNvSpPr txBox="1"/>
          <p:nvPr/>
        </p:nvSpPr>
        <p:spPr>
          <a:xfrm>
            <a:off x="7255728" y="1723871"/>
            <a:ext cx="4029883" cy="3139321"/>
          </a:xfrm>
          <a:prstGeom prst="rect">
            <a:avLst/>
          </a:prstGeom>
          <a:noFill/>
        </p:spPr>
        <p:txBody>
          <a:bodyPr wrap="square">
            <a:spAutoFit/>
          </a:bodyPr>
          <a:lstStyle/>
          <a:p>
            <a:pPr marL="285750" indent="-285750">
              <a:buFont typeface="Arial" panose="020B0604020202020204" pitchFamily="34" charset="0"/>
              <a:buChar char="•"/>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Accuracy </a:t>
            </a: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Score for each method are as follows:</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Logistic regression = 83%</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SVM = 83%</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Decision Tree = 94%</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KNN = 83%</a:t>
            </a:r>
          </a:p>
          <a:p>
            <a:pPr marL="285750" indent="-285750">
              <a:buFont typeface="Arial" panose="020B0604020202020204" pitchFamily="34" charset="0"/>
              <a:buChar char="•"/>
            </a:pPr>
            <a:endPar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285750" indent="-285750">
              <a:buFont typeface="Arial" panose="020B0604020202020204" pitchFamily="34" charset="0"/>
              <a:buChar char="•"/>
            </a:pPr>
            <a:endPar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285750" indent="-285750">
              <a:buFont typeface="Arial" panose="020B0604020202020204" pitchFamily="34" charset="0"/>
              <a:buChar char="•"/>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Decision Tree Model  has the highest accuracy score of 94%, while the other model accuracy score is 83%</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953F5B11-408B-2C21-9772-1D2B4E37BB3F}"/>
              </a:ext>
            </a:extLst>
          </p:cNvPr>
          <p:cNvSpPr txBox="1"/>
          <p:nvPr/>
        </p:nvSpPr>
        <p:spPr>
          <a:xfrm>
            <a:off x="6739467" y="1527370"/>
            <a:ext cx="4546144"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True label was a success (True Positive), the model predicted 12 successful landings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it was a failure, it predicted 3 unsuccessful landings (True Negative).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True label was an unsuccessful landing, the algorithm also predicted 3 successful landings (False Positive).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Successful landings were frequently predicted by the model.</a:t>
            </a:r>
          </a:p>
        </p:txBody>
      </p:sp>
      <p:pic>
        <p:nvPicPr>
          <p:cNvPr id="7" name="Picture 6">
            <a:extLst>
              <a:ext uri="{FF2B5EF4-FFF2-40B4-BE49-F238E27FC236}">
                <a16:creationId xmlns:a16="http://schemas.microsoft.com/office/drawing/2014/main" id="{53A128DD-F398-0300-AF53-680A300ACF14}"/>
              </a:ext>
            </a:extLst>
          </p:cNvPr>
          <p:cNvPicPr>
            <a:picLocks noChangeAspect="1"/>
          </p:cNvPicPr>
          <p:nvPr/>
        </p:nvPicPr>
        <p:blipFill>
          <a:blip r:embed="rId3"/>
          <a:stretch>
            <a:fillRect/>
          </a:stretch>
        </p:blipFill>
        <p:spPr>
          <a:xfrm>
            <a:off x="1152623" y="1436543"/>
            <a:ext cx="5370444" cy="45890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1D3F3854-FD10-A252-0395-F868D3FAE2A2}"/>
              </a:ext>
            </a:extLst>
          </p:cNvPr>
          <p:cNvSpPr txBox="1"/>
          <p:nvPr/>
        </p:nvSpPr>
        <p:spPr>
          <a:xfrm>
            <a:off x="815828" y="1532035"/>
            <a:ext cx="10292439"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Decision Tree Classifier is the most accurate predictive model for this dataset, having a 94% accuracy rate.</a:t>
            </a:r>
          </a:p>
          <a:p>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analysis revealed that as the success rate has increased over time, there is a positive correlation between the number of flights and the success rate.</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launch sites are placed at a safe distance from cities but strategically close to roads and railroads for the transit of people and goods.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Payload mass can be related to success rate since lighter payloads have typically had better results than bigger payloads.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SSO orbit has a success rate of 100%.</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https://github.com/pkong001/Primary-Repositoty/tree/main/Temp/For-Capstone-Project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3142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Data was gathered using two techniques: web scraping launch information from a Wikipedia article and requesting information from the SpaceX API. The data was then transformed and cleaned using the pandas module in Python.</a:t>
            </a:r>
          </a:p>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Exploratory data analysis (EDA) was done on the clean data utilizing visualization tools including Python's matplotlib and seaborn packages, as well as SQL queries to provide answers. In order to respond to some analytical queries, interactive visualization packages in Python were employed. Maps were produced using Folium, and interactive data visualizations with Plotly Dash. Perform interactive visual analytics using Folium and Plotly Dash</a:t>
            </a:r>
          </a:p>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For the prediction study, four alternative machine learning classification models were employed. The models utilized were decision tree classifier, logistic regression, support vector machines, and k-nearest neighbor. To choose the best model, each one was trained, adjusted, and tested, using suitable evaluators.</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cs typeface="Times New Roman" panose="02020603050405020304" pitchFamily="18" charset="0"/>
              </a:rPr>
              <a:t>7</a:t>
            </a:fld>
            <a:endParaRPr lang="en-US" sz="18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95425"/>
            <a:ext cx="6020329" cy="2625019"/>
          </a:xfrm>
          <a:prstGeom prst="rect">
            <a:avLst/>
          </a:prstGeom>
        </p:spPr>
        <p:txBody>
          <a:bodyPr vert="horz" lIns="91440" tIns="45720" rIns="91440" bIns="45720" rtlCol="0" anchor="t">
            <a:normAutofit/>
          </a:bodyPr>
          <a:lstStyle/>
          <a:p>
            <a:pPr marL="0" indent="0">
              <a:buNone/>
            </a:pPr>
            <a:r>
              <a:rPr lang="en-US" sz="2100" b="1" dirty="0">
                <a:latin typeface="Times New Roman" panose="02020603050405020304" pitchFamily="18" charset="0"/>
                <a:cs typeface="Times New Roman" panose="02020603050405020304" pitchFamily="18" charset="0"/>
              </a:rPr>
              <a:t>SpaceX API</a:t>
            </a:r>
            <a:endParaRPr lang="en-US" sz="18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1. Request and parse SpaceX laugh data using </a:t>
            </a:r>
            <a:r>
              <a:rPr lang="en-US" sz="1700" dirty="0" err="1">
                <a:latin typeface="Times New Roman" panose="02020603050405020304" pitchFamily="18" charset="0"/>
                <a:cs typeface="Times New Roman" panose="02020603050405020304" pitchFamily="18" charset="0"/>
              </a:rPr>
              <a:t>request.get</a:t>
            </a: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2. Normalize JSON to data frame using </a:t>
            </a:r>
            <a:r>
              <a:rPr lang="en-US" sz="1700" dirty="0" err="1">
                <a:latin typeface="Times New Roman" panose="02020603050405020304" pitchFamily="18" charset="0"/>
                <a:cs typeface="Times New Roman" panose="02020603050405020304" pitchFamily="18" charset="0"/>
              </a:rPr>
              <a:t>panda.json_normalize</a:t>
            </a: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3. Take a subset of the data frame keeping only useful features</a:t>
            </a:r>
          </a:p>
          <a:p>
            <a:pPr marL="0" indent="0">
              <a:buNone/>
            </a:pPr>
            <a:r>
              <a:rPr lang="en-US" sz="1700" dirty="0">
                <a:latin typeface="Times New Roman" panose="02020603050405020304" pitchFamily="18" charset="0"/>
                <a:cs typeface="Times New Roman" panose="02020603050405020304" pitchFamily="18" charset="0"/>
              </a:rPr>
              <a:t>4. Filter data frame to include only Falcon 9 launches</a:t>
            </a:r>
          </a:p>
          <a:p>
            <a:pPr marL="0" indent="0">
              <a:buNone/>
            </a:pPr>
            <a:r>
              <a:rPr lang="en-US" sz="1700" dirty="0">
                <a:latin typeface="Times New Roman" panose="02020603050405020304" pitchFamily="18" charset="0"/>
                <a:cs typeface="Times New Roman" panose="02020603050405020304" pitchFamily="18" charset="0"/>
              </a:rPr>
              <a:t>5. Handling missing values</a:t>
            </a:r>
          </a:p>
          <a:p>
            <a:endParaRPr lang="en-US" sz="17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7" name="Picture 6">
            <a:extLst>
              <a:ext uri="{FF2B5EF4-FFF2-40B4-BE49-F238E27FC236}">
                <a16:creationId xmlns:a16="http://schemas.microsoft.com/office/drawing/2014/main" id="{217D99EA-EE92-0BC6-0DF6-53A51A792003}"/>
              </a:ext>
            </a:extLst>
          </p:cNvPr>
          <p:cNvPicPr>
            <a:picLocks noChangeAspect="1"/>
          </p:cNvPicPr>
          <p:nvPr/>
        </p:nvPicPr>
        <p:blipFill>
          <a:blip r:embed="rId3"/>
          <a:stretch>
            <a:fillRect/>
          </a:stretch>
        </p:blipFill>
        <p:spPr>
          <a:xfrm>
            <a:off x="7084414" y="2239764"/>
            <a:ext cx="4286848" cy="323895"/>
          </a:xfrm>
          <a:prstGeom prst="rect">
            <a:avLst/>
          </a:prstGeom>
        </p:spPr>
      </p:pic>
      <p:pic>
        <p:nvPicPr>
          <p:cNvPr id="8" name="Picture 7">
            <a:extLst>
              <a:ext uri="{FF2B5EF4-FFF2-40B4-BE49-F238E27FC236}">
                <a16:creationId xmlns:a16="http://schemas.microsoft.com/office/drawing/2014/main" id="{B78D3A12-762A-D877-693C-888467DA9D5F}"/>
              </a:ext>
            </a:extLst>
          </p:cNvPr>
          <p:cNvPicPr>
            <a:picLocks noChangeAspect="1"/>
          </p:cNvPicPr>
          <p:nvPr/>
        </p:nvPicPr>
        <p:blipFill>
          <a:blip r:embed="rId4"/>
          <a:stretch>
            <a:fillRect/>
          </a:stretch>
        </p:blipFill>
        <p:spPr>
          <a:xfrm>
            <a:off x="7084950" y="2564678"/>
            <a:ext cx="2686425" cy="238158"/>
          </a:xfrm>
          <a:prstGeom prst="rect">
            <a:avLst/>
          </a:prstGeom>
        </p:spPr>
      </p:pic>
      <p:pic>
        <p:nvPicPr>
          <p:cNvPr id="10" name="Picture 9">
            <a:extLst>
              <a:ext uri="{FF2B5EF4-FFF2-40B4-BE49-F238E27FC236}">
                <a16:creationId xmlns:a16="http://schemas.microsoft.com/office/drawing/2014/main" id="{ABBACCD4-7312-A9E8-29E4-95C78AABA559}"/>
              </a:ext>
            </a:extLst>
          </p:cNvPr>
          <p:cNvPicPr>
            <a:picLocks noChangeAspect="1"/>
          </p:cNvPicPr>
          <p:nvPr/>
        </p:nvPicPr>
        <p:blipFill>
          <a:blip r:embed="rId5"/>
          <a:stretch>
            <a:fillRect/>
          </a:stretch>
        </p:blipFill>
        <p:spPr>
          <a:xfrm>
            <a:off x="7084414" y="2777436"/>
            <a:ext cx="2057687" cy="419158"/>
          </a:xfrm>
          <a:prstGeom prst="rect">
            <a:avLst/>
          </a:prstGeom>
        </p:spPr>
      </p:pic>
      <p:sp>
        <p:nvSpPr>
          <p:cNvPr id="11" name="TextBox 10">
            <a:extLst>
              <a:ext uri="{FF2B5EF4-FFF2-40B4-BE49-F238E27FC236}">
                <a16:creationId xmlns:a16="http://schemas.microsoft.com/office/drawing/2014/main" id="{CEC75ED8-2CF8-E73B-5A11-6AA23B924697}"/>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a:t>
            </a:r>
            <a:r>
              <a:rPr lang="th-TH" sz="1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Data Collection</a:t>
            </a: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04C636-93C2-75E3-F980-5E314787EDD6}"/>
              </a:ext>
            </a:extLst>
          </p:cNvPr>
          <p:cNvPicPr>
            <a:picLocks noChangeAspect="1"/>
          </p:cNvPicPr>
          <p:nvPr/>
        </p:nvPicPr>
        <p:blipFill>
          <a:blip r:embed="rId7"/>
          <a:stretch>
            <a:fillRect/>
          </a:stretch>
        </p:blipFill>
        <p:spPr>
          <a:xfrm>
            <a:off x="820737" y="3934252"/>
            <a:ext cx="10550525" cy="18823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5C111716-68D2-19A4-6A53-47AD57988903}"/>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Data Collection Scraping</a:t>
            </a:r>
            <a:endParaRPr lang="en-US" sz="1800" dirty="0">
              <a:latin typeface="Times New Roman" panose="02020603050405020304" pitchFamily="18" charset="0"/>
              <a:cs typeface="Times New Roman" panose="02020603050405020304" pitchFamily="18" charset="0"/>
            </a:endParaRPr>
          </a:p>
        </p:txBody>
      </p:sp>
      <p:sp>
        <p:nvSpPr>
          <p:cNvPr id="2" name="Text Placeholder 2">
            <a:extLst>
              <a:ext uri="{FF2B5EF4-FFF2-40B4-BE49-F238E27FC236}">
                <a16:creationId xmlns:a16="http://schemas.microsoft.com/office/drawing/2014/main" id="{1006180A-98D9-99A6-2E1B-D254CA89BAA8}"/>
              </a:ext>
            </a:extLst>
          </p:cNvPr>
          <p:cNvSpPr txBox="1">
            <a:spLocks/>
          </p:cNvSpPr>
          <p:nvPr/>
        </p:nvSpPr>
        <p:spPr>
          <a:xfrm>
            <a:off x="990143" y="1513551"/>
            <a:ext cx="6257323" cy="23168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of launches on each site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each orbit</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mission outcome per orbit type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Create a landing outcome label from Outcome column</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2DB7C01-32B4-FF0D-CE99-EA0BF18CDC94}"/>
              </a:ext>
            </a:extLst>
          </p:cNvPr>
          <p:cNvPicPr>
            <a:picLocks noChangeAspect="1"/>
          </p:cNvPicPr>
          <p:nvPr/>
        </p:nvPicPr>
        <p:blipFill>
          <a:blip r:embed="rId4"/>
          <a:stretch>
            <a:fillRect/>
          </a:stretch>
        </p:blipFill>
        <p:spPr>
          <a:xfrm>
            <a:off x="1174043" y="4080342"/>
            <a:ext cx="9455053" cy="179283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4CBE5715-9577-75D8-E45A-3CBCDBA56C20}"/>
              </a:ext>
            </a:extLst>
          </p:cNvPr>
          <p:cNvSpPr txBox="1">
            <a:spLocks/>
          </p:cNvSpPr>
          <p:nvPr/>
        </p:nvSpPr>
        <p:spPr>
          <a:xfrm>
            <a:off x="990143" y="1611665"/>
            <a:ext cx="6257323" cy="23168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of launches on each site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each orbit</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mission outcome per orbit type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Create a landing outcome label from Outcome column</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B405FB-1EB4-EBCD-1CC8-A21B6ED88DAD}"/>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Data Wrangling</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F2CD757-3282-9E78-BD4C-8C421F64435A}"/>
              </a:ext>
            </a:extLst>
          </p:cNvPr>
          <p:cNvPicPr>
            <a:picLocks noChangeAspect="1"/>
          </p:cNvPicPr>
          <p:nvPr/>
        </p:nvPicPr>
        <p:blipFill>
          <a:blip r:embed="rId4"/>
          <a:stretch>
            <a:fillRect/>
          </a:stretch>
        </p:blipFill>
        <p:spPr>
          <a:xfrm>
            <a:off x="770011" y="4310508"/>
            <a:ext cx="10515600" cy="171506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f80a141d-92ca-4d3d-9308-f7e7b1d44ce8"/>
    <ds:schemaRef ds:uri="155be751-a274-42e8-93fb-f39d3b9bccc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512</TotalTime>
  <Words>2564</Words>
  <Application>Microsoft Office PowerPoint</Application>
  <PresentationFormat>Widescreen</PresentationFormat>
  <Paragraphs>240</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Microsoft JhengHei</vt:lpstr>
      <vt:lpstr>Abadi</vt:lpstr>
      <vt:lpstr>Arial</vt:lpstr>
      <vt:lpstr>Calibri</vt:lpstr>
      <vt:lpstr>Calibri Light</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Pongpisut Kongdan</cp:lastModifiedBy>
  <cp:revision>233</cp:revision>
  <cp:lastPrinted>2022-12-07T05:35:56Z</cp:lastPrinted>
  <dcterms:created xsi:type="dcterms:W3CDTF">2021-04-29T18:58:34Z</dcterms:created>
  <dcterms:modified xsi:type="dcterms:W3CDTF">2022-12-07T05:36:47Z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